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66" r:id="rId4"/>
    <p:sldId id="264" r:id="rId5"/>
    <p:sldId id="262" r:id="rId6"/>
    <p:sldId id="258" r:id="rId7"/>
    <p:sldId id="261" r:id="rId8"/>
    <p:sldId id="265" r:id="rId9"/>
    <p:sldId id="260" r:id="rId10"/>
    <p:sldId id="263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313E38-906E-4AF1-873B-2D2588BB1365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B8906-9F7D-4AD1-A736-B7AA3119EF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5570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2B8906-9F7D-4AD1-A736-B7AA3119EF80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2607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2B8906-9F7D-4AD1-A736-B7AA3119EF80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1309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6516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9701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7119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8471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2109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2490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1838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346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1251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4930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6686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2E6A8B-F04C-444F-BFC0-288D792EE170}" type="datetimeFigureOut">
              <a:rPr lang="es-ES" smtClean="0"/>
              <a:t>28/05/2018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73A898-BBB5-4720-B91F-91774FACA0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3118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5423748" y="6017961"/>
            <a:ext cx="65277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smtClean="0">
                <a:solidFill>
                  <a:schemeClr val="bg2"/>
                </a:solidFill>
                <a:latin typeface="Baskerville Old Face" panose="02020602080505020303" pitchFamily="18" charset="0"/>
              </a:rPr>
              <a:t>Proyecto realizado por:</a:t>
            </a:r>
            <a:r>
              <a:rPr lang="es-ES" dirty="0" smtClean="0"/>
              <a:t> </a:t>
            </a:r>
            <a:r>
              <a:rPr lang="es-ES" sz="2400" dirty="0" smtClean="0">
                <a:solidFill>
                  <a:srgbClr val="FF0000"/>
                </a:solidFill>
                <a:latin typeface="Helvetica" panose="020B0604020202030204" pitchFamily="34" charset="0"/>
              </a:rPr>
              <a:t>Mario Gañán Fuentes</a:t>
            </a:r>
            <a:endParaRPr lang="es-E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79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52960" cy="6858000"/>
          </a:xfrm>
          <a:prstGeom prst="rect">
            <a:avLst/>
          </a:prstGeom>
        </p:spPr>
      </p:pic>
      <p:sp>
        <p:nvSpPr>
          <p:cNvPr id="3" name="Título 1"/>
          <p:cNvSpPr>
            <a:spLocks noGrp="1"/>
          </p:cNvSpPr>
          <p:nvPr>
            <p:ph type="title"/>
          </p:nvPr>
        </p:nvSpPr>
        <p:spPr>
          <a:xfrm>
            <a:off x="868680" y="87022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8000" dirty="0" smtClean="0">
                <a:solidFill>
                  <a:schemeClr val="bg1">
                    <a:lumMod val="85000"/>
                  </a:schemeClr>
                </a:solidFill>
              </a:rPr>
              <a:t>Demostración</a:t>
            </a:r>
            <a:endParaRPr lang="es-ES" sz="8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796834" y="3066007"/>
            <a:ext cx="10587446" cy="12366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7200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76200" dist="127000" dir="2400000" algn="l" rotWithShape="0">
                    <a:prstClr val="black">
                      <a:alpha val="35000"/>
                    </a:prstClr>
                  </a:outerShdw>
                </a:effectLst>
                <a:latin typeface="Helvetica" panose="020B0604020202030204" pitchFamily="34" charset="0"/>
              </a:rPr>
              <a:t>Plainer</a:t>
            </a:r>
            <a:endParaRPr lang="es-ES" sz="72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76200" dist="127000" dir="2400000" algn="l" rotWithShape="0">
                  <a:prstClr val="black">
                    <a:alpha val="35000"/>
                  </a:prstClr>
                </a:outerShdw>
              </a:effectLst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6000" dirty="0">
                <a:solidFill>
                  <a:schemeClr val="bg2"/>
                </a:solidFill>
                <a:ea typeface="+mn-ea"/>
                <a:cs typeface="+mn-cs"/>
              </a:rPr>
              <a:t>¿Qué es </a:t>
            </a:r>
            <a:r>
              <a:rPr lang="es-ES" sz="6000" dirty="0">
                <a:solidFill>
                  <a:schemeClr val="bg2"/>
                </a:solidFill>
                <a:latin typeface="Helvetica" panose="020B0604020202030204" pitchFamily="34" charset="0"/>
                <a:ea typeface="+mn-ea"/>
                <a:cs typeface="+mn-cs"/>
              </a:rPr>
              <a:t>Plainer</a:t>
            </a:r>
            <a:r>
              <a:rPr lang="es-ES" sz="6000" dirty="0">
                <a:solidFill>
                  <a:schemeClr val="bg2"/>
                </a:solidFill>
                <a:ea typeface="+mn-ea"/>
                <a:cs typeface="+mn-cs"/>
              </a:rPr>
              <a:t>?</a:t>
            </a:r>
          </a:p>
        </p:txBody>
      </p:sp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Plainer es una aplicación de consulta, creación y edición de eventos para grandes grupos.</a:t>
            </a:r>
          </a:p>
          <a:p>
            <a:r>
              <a:rPr lang="es-E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basa en la filosofía de la usabilidad y la sencillez por encima de todo.</a:t>
            </a:r>
          </a:p>
        </p:txBody>
      </p:sp>
    </p:spTree>
    <p:extLst>
      <p:ext uri="{BB962C8B-B14F-4D97-AF65-F5344CB8AC3E}">
        <p14:creationId xmlns:p14="http://schemas.microsoft.com/office/powerpoint/2010/main" val="493725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3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6000" dirty="0" smtClean="0">
                <a:solidFill>
                  <a:schemeClr val="bg2">
                    <a:lumMod val="10000"/>
                  </a:schemeClr>
                </a:solidFill>
                <a:ea typeface="+mn-ea"/>
                <a:cs typeface="+mn-cs"/>
              </a:rPr>
              <a:t>¿En qué destaca </a:t>
            </a:r>
            <a:r>
              <a:rPr lang="es-ES" sz="6000" dirty="0" smtClean="0">
                <a:solidFill>
                  <a:schemeClr val="bg2">
                    <a:lumMod val="10000"/>
                  </a:schemeClr>
                </a:solidFill>
                <a:latin typeface="Helvetica" panose="020B0604020202030204" pitchFamily="34" charset="0"/>
                <a:ea typeface="+mn-ea"/>
                <a:cs typeface="+mn-cs"/>
              </a:rPr>
              <a:t>Plainer</a:t>
            </a:r>
            <a:r>
              <a:rPr lang="es-ES" sz="6000" dirty="0">
                <a:solidFill>
                  <a:schemeClr val="bg2">
                    <a:lumMod val="10000"/>
                  </a:schemeClr>
                </a:solidFill>
                <a:ea typeface="+mn-ea"/>
                <a:cs typeface="+mn-cs"/>
              </a:rPr>
              <a:t>?</a:t>
            </a:r>
          </a:p>
        </p:txBody>
      </p:sp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Las características más destacables de Plainer son las siguientes:</a:t>
            </a:r>
          </a:p>
          <a:p>
            <a:pPr lvl="1"/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Diseño basado en Material Design.</a:t>
            </a:r>
          </a:p>
          <a:p>
            <a:pPr lvl="1"/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Funcionalidad sencilla.</a:t>
            </a:r>
          </a:p>
          <a:p>
            <a:pPr lvl="1"/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Manejo Intuitivo.</a:t>
            </a:r>
          </a:p>
          <a:p>
            <a:pPr lvl="1"/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Rendimiento sin comprometer funcionalidad.</a:t>
            </a:r>
          </a:p>
          <a:p>
            <a:pPr lvl="1"/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Manejo de la aplicación sin cargas de navegador.</a:t>
            </a:r>
          </a:p>
          <a:p>
            <a:pPr lvl="1"/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Atención en los detalles.</a:t>
            </a:r>
          </a:p>
          <a:p>
            <a:pPr lvl="1"/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Ejecución “</a:t>
            </a:r>
            <a:r>
              <a:rPr lang="es-E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Seamless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3136199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57463" cy="6858000"/>
          </a:xfrm>
          <a:prstGeom prst="rect">
            <a:avLst/>
          </a:prstGeom>
        </p:spPr>
      </p:pic>
      <p:sp>
        <p:nvSpPr>
          <p:cNvPr id="3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6000" dirty="0" smtClean="0">
                <a:solidFill>
                  <a:schemeClr val="bg1"/>
                </a:solidFill>
              </a:rPr>
              <a:t>Material Design</a:t>
            </a:r>
            <a:endParaRPr lang="es-ES" sz="6000" dirty="0">
              <a:solidFill>
                <a:schemeClr val="bg1"/>
              </a:solidFill>
            </a:endParaRPr>
          </a:p>
        </p:txBody>
      </p:sp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s-E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Filosofía de diseño de Google.</a:t>
            </a:r>
          </a:p>
          <a:p>
            <a:r>
              <a:rPr lang="es-E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Surge por primera vez en 2014.</a:t>
            </a:r>
          </a:p>
          <a:p>
            <a:r>
              <a:rPr lang="es-E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Basado en el papel y la tinta.</a:t>
            </a:r>
          </a:p>
          <a:p>
            <a:r>
              <a:rPr lang="es-ES" sz="2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Colores pastel, sombras, superficies planas y animaciones.</a:t>
            </a:r>
          </a:p>
          <a:p>
            <a:pPr marL="0" indent="0">
              <a:buNone/>
            </a:pPr>
            <a:endParaRPr lang="es-E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348" y="365125"/>
            <a:ext cx="2033452" cy="2033452"/>
          </a:xfrm>
          <a:prstGeom prst="rect">
            <a:avLst/>
          </a:prstGeom>
          <a:effectLst>
            <a:outerShdw blurRad="152400" dist="114300" dir="30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057" y="3640183"/>
            <a:ext cx="4201885" cy="315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77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144" y="0"/>
            <a:ext cx="12254144" cy="6858000"/>
          </a:xfrm>
          <a:prstGeom prst="rect">
            <a:avLst/>
          </a:prstGeom>
        </p:spPr>
      </p:pic>
      <p:sp>
        <p:nvSpPr>
          <p:cNvPr id="3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6000" dirty="0" smtClean="0">
                <a:solidFill>
                  <a:schemeClr val="bg2"/>
                </a:solidFill>
                <a:ea typeface="+mn-ea"/>
                <a:cs typeface="+mn-cs"/>
              </a:rPr>
              <a:t>¿Por qué el nombre de </a:t>
            </a:r>
            <a:r>
              <a:rPr lang="es-ES" sz="6000" dirty="0" smtClean="0">
                <a:solidFill>
                  <a:schemeClr val="bg2"/>
                </a:solidFill>
                <a:latin typeface="Helvetica" panose="020B0604020202030204" pitchFamily="34" charset="0"/>
                <a:ea typeface="+mn-ea"/>
                <a:cs typeface="+mn-cs"/>
              </a:rPr>
              <a:t>Plainer</a:t>
            </a:r>
            <a:r>
              <a:rPr lang="es-ES" sz="6000" dirty="0">
                <a:solidFill>
                  <a:schemeClr val="bg2"/>
                </a:solidFill>
                <a:ea typeface="+mn-ea"/>
                <a:cs typeface="+mn-cs"/>
              </a:rPr>
              <a:t>?</a:t>
            </a:r>
          </a:p>
        </p:txBody>
      </p:sp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s-ES" dirty="0" smtClean="0">
                <a:solidFill>
                  <a:schemeClr val="bg2"/>
                </a:solidFill>
                <a:latin typeface="+mj-lt"/>
              </a:rPr>
              <a:t>Combinación de dos palabras: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sz="2800" dirty="0" smtClean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s-ES" sz="2800" dirty="0" err="1" smtClean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Plain</a:t>
            </a:r>
            <a:r>
              <a:rPr lang="es-ES" sz="2800" dirty="0" smtClean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: Por el diseño plano, sencillo y visual.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sz="2800" dirty="0" smtClean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s-ES" sz="2800" dirty="0" err="1" smtClean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Planner</a:t>
            </a:r>
            <a:r>
              <a:rPr lang="es-ES" sz="2800" dirty="0" smtClean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: Por ser un planeador de eventos.</a:t>
            </a:r>
            <a:endParaRPr lang="es-ES" sz="2800" dirty="0">
              <a:solidFill>
                <a:schemeClr val="bg2"/>
              </a:solidFill>
              <a:latin typeface="+mj-lt"/>
              <a:cs typeface="Arial" panose="020B0604020202020204" pitchFamily="34" charset="0"/>
            </a:endParaRPr>
          </a:p>
          <a:p>
            <a:r>
              <a:rPr lang="es-ES" dirty="0" smtClean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Formación de la palabra Plainer: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sz="2800" dirty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s-ES" sz="2800" dirty="0" smtClean="0">
                <a:solidFill>
                  <a:schemeClr val="bg2"/>
                </a:solidFill>
                <a:latin typeface="+mj-lt"/>
                <a:cs typeface="Arial" panose="020B0604020202020204" pitchFamily="34" charset="0"/>
              </a:rPr>
              <a:t>Plainer significa escueto, simple, evidente… lo que refleja a la perfección la filosofía principal de la aplicación.</a:t>
            </a:r>
            <a:endParaRPr lang="es-ES" sz="2800" dirty="0" smtClean="0">
              <a:solidFill>
                <a:schemeClr val="bg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627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78971" y="284486"/>
            <a:ext cx="112340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smtClean="0">
                <a:solidFill>
                  <a:schemeClr val="bg2"/>
                </a:solidFill>
                <a:latin typeface="+mj-lt"/>
              </a:rPr>
              <a:t>Tecnologías y frameworks utilizados</a:t>
            </a:r>
            <a:endParaRPr lang="es-ES" sz="6000" dirty="0">
              <a:solidFill>
                <a:schemeClr val="bg2"/>
              </a:solidFill>
              <a:latin typeface="+mj-lt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10" y="4954669"/>
            <a:ext cx="2526802" cy="1339205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851" y="1599880"/>
            <a:ext cx="4312469" cy="2228280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921" y="4701968"/>
            <a:ext cx="4091713" cy="1593886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629" y="1879238"/>
            <a:ext cx="1948922" cy="1948922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04" y="1670751"/>
            <a:ext cx="3156993" cy="2365896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429" y="4247599"/>
            <a:ext cx="2294709" cy="2294709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9220" y="4538689"/>
            <a:ext cx="1219535" cy="1837477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8064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/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286" y="3469707"/>
            <a:ext cx="5758708" cy="2978332"/>
          </a:xfrm>
          <a:prstGeom prst="rect">
            <a:avLst/>
          </a:prstGeom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70" y="507616"/>
            <a:ext cx="4765824" cy="2947445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353" y="445666"/>
            <a:ext cx="3647550" cy="3647550"/>
          </a:xfrm>
          <a:prstGeom prst="rect">
            <a:avLst/>
          </a:prstGeom>
          <a:effectLst>
            <a:outerShdw blurRad="50800" dist="1016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74" y="4308285"/>
            <a:ext cx="4474030" cy="2139754"/>
          </a:xfrm>
          <a:prstGeom prst="rect">
            <a:avLst/>
          </a:prstGeom>
          <a:effectLst>
            <a:outerShdw blurRad="50800" dist="1016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5706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709"/>
            <a:ext cx="12191999" cy="6858000"/>
          </a:xfrm>
          <a:prstGeom prst="rect">
            <a:avLst/>
          </a:prstGeo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6000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rPr>
              <a:t>Estructura de carpetas</a:t>
            </a:r>
            <a:endParaRPr lang="es-ES" sz="6000" dirty="0">
              <a:solidFill>
                <a:schemeClr val="tx1">
                  <a:lumMod val="85000"/>
                  <a:lumOff val="15000"/>
                </a:schemeClr>
              </a:solidFill>
              <a:ea typeface="+mn-ea"/>
              <a:cs typeface="+mn-cs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46" y="1738314"/>
            <a:ext cx="923925" cy="1152525"/>
          </a:xfrm>
          <a:prstGeom prst="rect">
            <a:avLst/>
          </a:prstGeom>
        </p:spPr>
      </p:pic>
      <p:cxnSp>
        <p:nvCxnSpPr>
          <p:cNvPr id="8" name="Conector recto de flecha 7"/>
          <p:cNvCxnSpPr/>
          <p:nvPr/>
        </p:nvCxnSpPr>
        <p:spPr>
          <a:xfrm>
            <a:off x="1660071" y="2314576"/>
            <a:ext cx="8678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7935" y="1690688"/>
            <a:ext cx="3305175" cy="1247775"/>
          </a:xfrm>
          <a:prstGeom prst="rect">
            <a:avLst/>
          </a:prstGeom>
        </p:spPr>
      </p:pic>
      <p:cxnSp>
        <p:nvCxnSpPr>
          <p:cNvPr id="11" name="Conector recto de flecha 10"/>
          <p:cNvCxnSpPr/>
          <p:nvPr/>
        </p:nvCxnSpPr>
        <p:spPr>
          <a:xfrm>
            <a:off x="3050449" y="2938463"/>
            <a:ext cx="0" cy="91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n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3304" y="3859577"/>
            <a:ext cx="1095375" cy="1190625"/>
          </a:xfrm>
          <a:prstGeom prst="rect">
            <a:avLst/>
          </a:prstGeom>
        </p:spPr>
      </p:pic>
      <p:cxnSp>
        <p:nvCxnSpPr>
          <p:cNvPr id="17" name="Conector recto 16"/>
          <p:cNvCxnSpPr/>
          <p:nvPr/>
        </p:nvCxnSpPr>
        <p:spPr>
          <a:xfrm>
            <a:off x="4180522" y="2938463"/>
            <a:ext cx="0" cy="1046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/>
          <p:cNvCxnSpPr/>
          <p:nvPr/>
        </p:nvCxnSpPr>
        <p:spPr>
          <a:xfrm>
            <a:off x="4180522" y="3984535"/>
            <a:ext cx="4200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n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6828" y="5101682"/>
            <a:ext cx="2238375" cy="1247775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00575" y="3255962"/>
            <a:ext cx="6753225" cy="1400175"/>
          </a:xfrm>
          <a:prstGeom prst="rect">
            <a:avLst/>
          </a:prstGeom>
        </p:spPr>
      </p:pic>
      <p:cxnSp>
        <p:nvCxnSpPr>
          <p:cNvPr id="26" name="Conector recto de flecha 25"/>
          <p:cNvCxnSpPr/>
          <p:nvPr/>
        </p:nvCxnSpPr>
        <p:spPr>
          <a:xfrm>
            <a:off x="5105672" y="4638631"/>
            <a:ext cx="0" cy="463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/>
          <p:cNvCxnSpPr/>
          <p:nvPr/>
        </p:nvCxnSpPr>
        <p:spPr>
          <a:xfrm flipV="1">
            <a:off x="6255203" y="2314576"/>
            <a:ext cx="0" cy="9413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/>
          <p:cNvCxnSpPr/>
          <p:nvPr/>
        </p:nvCxnSpPr>
        <p:spPr>
          <a:xfrm>
            <a:off x="6255203" y="2314576"/>
            <a:ext cx="3483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Imagen 3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3546" y="1738314"/>
            <a:ext cx="2028825" cy="1190625"/>
          </a:xfrm>
          <a:prstGeom prst="rect">
            <a:avLst/>
          </a:prstGeom>
        </p:spPr>
      </p:pic>
      <p:pic>
        <p:nvPicPr>
          <p:cNvPr id="34" name="Imagen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29725" y="1766888"/>
            <a:ext cx="2124075" cy="1171575"/>
          </a:xfrm>
          <a:prstGeom prst="rect">
            <a:avLst/>
          </a:prstGeom>
        </p:spPr>
      </p:pic>
      <p:cxnSp>
        <p:nvCxnSpPr>
          <p:cNvPr id="36" name="Conector recto 35"/>
          <p:cNvCxnSpPr/>
          <p:nvPr/>
        </p:nvCxnSpPr>
        <p:spPr>
          <a:xfrm flipV="1">
            <a:off x="7335066" y="3111501"/>
            <a:ext cx="0" cy="14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/>
          <p:cNvCxnSpPr/>
          <p:nvPr/>
        </p:nvCxnSpPr>
        <p:spPr>
          <a:xfrm>
            <a:off x="7335066" y="3111501"/>
            <a:ext cx="2956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de flecha 43"/>
          <p:cNvCxnSpPr/>
          <p:nvPr/>
        </p:nvCxnSpPr>
        <p:spPr>
          <a:xfrm flipV="1">
            <a:off x="10291762" y="2938463"/>
            <a:ext cx="0" cy="173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/>
          <p:cNvCxnSpPr/>
          <p:nvPr/>
        </p:nvCxnSpPr>
        <p:spPr>
          <a:xfrm>
            <a:off x="8532496" y="4656137"/>
            <a:ext cx="0" cy="463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Imagen 4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68600" y="5101682"/>
            <a:ext cx="3076575" cy="120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11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5400" smtClean="0">
                <a:solidFill>
                  <a:schemeClr val="bg1">
                    <a:lumMod val="85000"/>
                  </a:schemeClr>
                </a:solidFill>
              </a:rPr>
              <a:t>Atención en los detalles</a:t>
            </a:r>
            <a:endParaRPr lang="es-ES" sz="5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mtClean="0">
                <a:solidFill>
                  <a:schemeClr val="bg1">
                    <a:lumMod val="85000"/>
                  </a:schemeClr>
                </a:solidFill>
              </a:rPr>
              <a:t>Eliminación y creación del footer para evitar “flickering”.</a:t>
            </a:r>
          </a:p>
          <a:p>
            <a:r>
              <a:rPr lang="es-ES" smtClean="0">
                <a:solidFill>
                  <a:schemeClr val="bg1">
                    <a:lumMod val="85000"/>
                  </a:schemeClr>
                </a:solidFill>
              </a:rPr>
              <a:t>Generación dinámica de las vistas.</a:t>
            </a:r>
          </a:p>
          <a:p>
            <a:r>
              <a:rPr lang="es-ES" smtClean="0">
                <a:solidFill>
                  <a:schemeClr val="bg1">
                    <a:lumMod val="85000"/>
                  </a:schemeClr>
                </a:solidFill>
              </a:rPr>
              <a:t>Switch de bloqueo en la vista mensual.</a:t>
            </a:r>
          </a:p>
          <a:p>
            <a:r>
              <a:rPr lang="es-ES" smtClean="0">
                <a:solidFill>
                  <a:schemeClr val="bg1">
                    <a:lumMod val="85000"/>
                  </a:schemeClr>
                </a:solidFill>
              </a:rPr>
              <a:t>Consulta de eventos en vista mensual, incluso entre años.</a:t>
            </a:r>
          </a:p>
          <a:p>
            <a:r>
              <a:rPr lang="es-ES" smtClean="0">
                <a:solidFill>
                  <a:schemeClr val="bg1">
                    <a:lumMod val="85000"/>
                  </a:schemeClr>
                </a:solidFill>
              </a:rPr>
              <a:t>PHP include con scripts y hojas de estilo.</a:t>
            </a:r>
          </a:p>
          <a:p>
            <a:r>
              <a:rPr lang="es-ES" smtClean="0">
                <a:solidFill>
                  <a:schemeClr val="bg1">
                    <a:lumMod val="85000"/>
                  </a:schemeClr>
                </a:solidFill>
              </a:rPr>
              <a:t>Ejecución medida para evitar llenado del callstack y ralentizaciones.</a:t>
            </a:r>
            <a:endParaRPr lang="es-E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889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260</Words>
  <Application>Microsoft Office PowerPoint</Application>
  <PresentationFormat>Panorámica</PresentationFormat>
  <Paragraphs>37</Paragraphs>
  <Slides>10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Baskerville Old Face</vt:lpstr>
      <vt:lpstr>Calibri</vt:lpstr>
      <vt:lpstr>Calibri Light</vt:lpstr>
      <vt:lpstr>Courier New</vt:lpstr>
      <vt:lpstr>Helvetica</vt:lpstr>
      <vt:lpstr>Tema de Office</vt:lpstr>
      <vt:lpstr>Presentación de PowerPoint</vt:lpstr>
      <vt:lpstr>¿Qué es Plainer?</vt:lpstr>
      <vt:lpstr>¿En qué destaca Plainer?</vt:lpstr>
      <vt:lpstr>Material Design</vt:lpstr>
      <vt:lpstr>¿Por qué el nombre de Plainer?</vt:lpstr>
      <vt:lpstr>Presentación de PowerPoint</vt:lpstr>
      <vt:lpstr>Presentación de PowerPoint</vt:lpstr>
      <vt:lpstr>Estructura de carpetas</vt:lpstr>
      <vt:lpstr>Atención en los detalles</vt:lpstr>
      <vt:lpstr>Demostración</vt:lpstr>
    </vt:vector>
  </TitlesOfParts>
  <Company>Everis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Mario Gañan Fuentes</dc:creator>
  <cp:lastModifiedBy>Mario Gañan Fuentes</cp:lastModifiedBy>
  <cp:revision>77</cp:revision>
  <dcterms:created xsi:type="dcterms:W3CDTF">2018-05-24T10:13:31Z</dcterms:created>
  <dcterms:modified xsi:type="dcterms:W3CDTF">2018-05-28T07:10:26Z</dcterms:modified>
</cp:coreProperties>
</file>

<file path=docProps/thumbnail.jpeg>
</file>